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01 · WHO TAKES PART?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Employment, the state, the bank and the household form a network of relationships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 EDUCATIONAL EDITION • illustrative amounts • Matrix is a metaphor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1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27048"/>
            <a:ext cx="2331720" cy="98755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9050">
            <a:solidFill>
              <a:srgbClr val="D8A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1609344"/>
            <a:ext cx="209397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22D46"/>
                </a:solidFill>
                <a:latin typeface="Lato"/>
              </a:rPr>
              <a:t>FATHER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84248"/>
            <a:ext cx="2112263" cy="42976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Do not just watch your salary. Watch obligations and future time.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36008" y="2971800"/>
            <a:ext cx="2743200" cy="9601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0" y="3054096"/>
            <a:ext cx="25054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5736" y="3429000"/>
            <a:ext cx="2523744" cy="4023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Decides where the next euro will go.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06240" y="1508760"/>
            <a:ext cx="3200400" cy="8778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25112" y="1591056"/>
            <a:ext cx="29626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EMPLOYER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5968" y="1965960"/>
            <a:ext cx="2980944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work → wages / salary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67928" y="1508760"/>
            <a:ext cx="2944368" cy="877824"/>
          </a:xfrm>
          <a:prstGeom prst="roundRect">
            <a:avLst>
              <a:gd name="adj" fmla="val 13000"/>
            </a:avLst>
          </a:prstGeom>
          <a:solidFill>
            <a:srgbClr val="ECF2F5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0" y="1591056"/>
            <a:ext cx="27066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STATE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77655" y="1965960"/>
            <a:ext cx="2724912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taxes and contributions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2944368"/>
            <a:ext cx="2971800" cy="950976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68512" y="3026664"/>
            <a:ext cx="27340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BANK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59367" y="3401568"/>
            <a:ext cx="2752344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loan ↔ repayments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6072" y="3035808"/>
            <a:ext cx="2999232" cy="87782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4944" y="3118103"/>
            <a:ext cx="2761487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HOUSEHOLD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493008"/>
            <a:ext cx="2779776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housing · utilities · food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" y="4572000"/>
            <a:ext cx="2880360" cy="886968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24712" y="4654296"/>
            <a:ext cx="26426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CONSUMPTION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5029200"/>
            <a:ext cx="2660904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purchases · habits · travel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93024" y="4572000"/>
            <a:ext cx="3319272" cy="886968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11896" y="4654296"/>
            <a:ext cx="3081528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SAVINGS BUFFER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2" y="5029200"/>
            <a:ext cx="3099815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savings · security · choice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760720" y="2386584"/>
            <a:ext cx="0" cy="557784"/>
          </a:xfrm>
          <a:prstGeom prst="line">
            <a:avLst/>
          </a:prstGeom>
          <a:ln w="3175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5710428" y="2894076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61888" y="2542032"/>
            <a:ext cx="1536192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net pay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7406640" y="1847088"/>
            <a:ext cx="1106424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 rot="5400000">
            <a:off x="8462772" y="1796796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06640" y="1572768"/>
            <a:ext cx="1252728" cy="25603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payroll deductions</a:t>
            </a:r>
          </a:p>
        </p:txBody>
      </p:sp>
      <p:cxnSp>
        <p:nvCxnSpPr>
          <p:cNvPr id="39" name="Connector 38"/>
          <p:cNvCxnSpPr/>
          <p:nvPr/>
        </p:nvCxnSpPr>
        <p:spPr>
          <a:xfrm flipH="1">
            <a:off x="7406640" y="3246120"/>
            <a:ext cx="1106424" cy="0"/>
          </a:xfrm>
          <a:prstGeom prst="line">
            <a:avLst/>
          </a:prstGeom>
          <a:ln w="2667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6200000">
            <a:off x="7356348" y="3195827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24927" y="2944368"/>
            <a:ext cx="9144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loan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424927" y="3657600"/>
            <a:ext cx="1088137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Isosceles Triangle 42"/>
          <p:cNvSpPr/>
          <p:nvPr/>
        </p:nvSpPr>
        <p:spPr>
          <a:xfrm rot="5400000">
            <a:off x="8462772" y="360730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443216" y="3721608"/>
            <a:ext cx="1325880" cy="21945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interest + principal</a:t>
            </a:r>
          </a:p>
        </p:txBody>
      </p:sp>
      <p:cxnSp>
        <p:nvCxnSpPr>
          <p:cNvPr id="45" name="Connector 44"/>
          <p:cNvCxnSpPr/>
          <p:nvPr/>
        </p:nvCxnSpPr>
        <p:spPr>
          <a:xfrm flipH="1">
            <a:off x="3602736" y="3364992"/>
            <a:ext cx="996696" cy="0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Isosceles Triangle 45"/>
          <p:cNvSpPr/>
          <p:nvPr/>
        </p:nvSpPr>
        <p:spPr>
          <a:xfrm rot="16200000">
            <a:off x="3552444" y="331470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776472" y="3054096"/>
            <a:ext cx="822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bills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3749039" y="3931920"/>
            <a:ext cx="1371601" cy="667512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 rot="14642961">
            <a:off x="3698748" y="454914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133087" y="4215384"/>
            <a:ext cx="128016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5158"/>
                </a:solidFill>
                <a:latin typeface="Lato"/>
              </a:rPr>
              <a:t>spending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903720" y="3931920"/>
            <a:ext cx="1490472" cy="676656"/>
          </a:xfrm>
          <a:prstGeom prst="line">
            <a:avLst/>
          </a:prstGeom>
          <a:ln w="2794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 rot="6865048">
            <a:off x="8343900" y="455828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13448" y="4233672"/>
            <a:ext cx="1325880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saved €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48640" y="584301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22376" y="590702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The system is not automatically a trap. What matters is obligations versus real choices.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02 · MONTHLY CASH 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A simplified example: from payday to month-end balance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 EDUCATIONAL EDITION • illustrative amounts • Matrix is a metaphor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2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NET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1 750 €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063240" y="2606040"/>
            <a:ext cx="338328" cy="0"/>
          </a:xfrm>
          <a:prstGeom prst="line">
            <a:avLst/>
          </a:prstGeom>
          <a:ln w="2794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5400000">
            <a:off x="3351276" y="2555748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520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HOUSING AND LOANS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998 €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25312" y="2606040"/>
            <a:ext cx="338328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6213348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382512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OTHER EXPENSES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621 €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787384" y="2606040"/>
            <a:ext cx="329183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22"/>
          <p:cNvSpPr/>
          <p:nvPr/>
        </p:nvSpPr>
        <p:spPr>
          <a:xfrm rot="5400000">
            <a:off x="9066276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235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81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MONTHLY SURPLUS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D8C65"/>
                </a:solidFill>
                <a:latin typeface="Lato"/>
              </a:rPr>
              <a:t>131 €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3675887"/>
            <a:ext cx="9966960" cy="29260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Of €1,750 income, €131 remains (approximately 7.5%).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3271" y="4169663"/>
            <a:ext cx="10168128" cy="530352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33271" y="4169663"/>
            <a:ext cx="9407347" cy="530352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440619" y="4169663"/>
            <a:ext cx="760780" cy="530352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69848" y="4773168"/>
            <a:ext cx="649224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55158"/>
                </a:solidFill>
                <a:latin typeface="Lato"/>
              </a:rPr>
              <a:t>92.5% goes to payments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49056" y="4773168"/>
            <a:ext cx="274320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7.5% remains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1560" y="5303520"/>
            <a:ext cx="10122408" cy="4663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225296" y="5404104"/>
            <a:ext cx="978408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22D46"/>
                </a:solidFill>
                <a:latin typeface="Lato"/>
              </a:rPr>
              <a:t>€131 is a one-month remainder, not an emergency fund that already exists.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1616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598017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A large pay cheque does not automatically give you room to choose.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03 · UNDERSTANDING A MORTGAGE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One monthly instalment, two different effects on net worth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 EDUCATIONAL EDITION • illustrative amounts • Matrix is a metaphor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3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1636776"/>
            <a:ext cx="4206240" cy="9235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0" y="1773936"/>
            <a:ext cx="393192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MONTHLY INSTALMENT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2232" y="2084831"/>
            <a:ext cx="3895344" cy="3566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662,39 €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80760" y="2578608"/>
            <a:ext cx="0" cy="36576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10800000">
            <a:off x="6030468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H="1">
            <a:off x="3172968" y="2944368"/>
            <a:ext cx="2907792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16200000">
            <a:off x="3122676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6080760" y="2944368"/>
            <a:ext cx="2935224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 rot="5400000">
            <a:off x="8965692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172968" y="2944368"/>
            <a:ext cx="0" cy="246888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10800000">
            <a:off x="3122676" y="3140964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9015984" y="2944368"/>
            <a:ext cx="0" cy="246888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0800000">
            <a:off x="8965692" y="314096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96696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INTEREST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Cost of borrowing money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31152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50024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PRINCIPAL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0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Reduces the amount owed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9888" y="4553712"/>
            <a:ext cx="365760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C55158"/>
                </a:solidFill>
                <a:latin typeface="Lato"/>
              </a:rPr>
              <a:t>175,51 €   ·   26,5 %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4553712"/>
            <a:ext cx="3749039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D8C65"/>
                </a:solidFill>
                <a:latin typeface="Lato"/>
              </a:rPr>
              <a:t>486,88 €   ·   73,5 %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3271" y="5047488"/>
            <a:ext cx="10104120" cy="365760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33271" y="5047488"/>
            <a:ext cx="2677363" cy="365760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710635" y="5047488"/>
            <a:ext cx="7426756" cy="365760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8" y="5522976"/>
            <a:ext cx="47091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5158"/>
                </a:solidFill>
                <a:latin typeface="Lato"/>
              </a:rPr>
              <a:t>Interest is a borrowing cost.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0720" y="5522976"/>
            <a:ext cx="5394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D8C65"/>
                </a:solidFill>
                <a:latin typeface="Lato"/>
              </a:rPr>
              <a:t>Principal reduces debt and the cash balance.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6188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602589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Without the interest rate, loan term and remaining balance, total mortgage costs are unknown.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04 · TIME MULTIPLIES THE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Recurring amount × 12 months × 16 years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 EDUCATIONAL EDITION • illustrative amounts • Matrix is a metaphor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4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" y="1901952"/>
            <a:ext cx="3108960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1984248"/>
            <a:ext cx="28712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PAYMENT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59152"/>
            <a:ext cx="2889504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100 € / 1 month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90288" y="1901952"/>
            <a:ext cx="3035808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59" y="1984248"/>
            <a:ext cx="2798063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PAYMENT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0016" y="2359152"/>
            <a:ext cx="2816352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160 € / 1 month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8224" y="2267712"/>
            <a:ext cx="36576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2103120"/>
            <a:ext cx="3090672" cy="7315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× 12 × 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9536" y="3657600"/>
            <a:ext cx="3145536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" y="3794760"/>
            <a:ext cx="2935224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19 200 €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657600"/>
            <a:ext cx="3108960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63440" y="3794760"/>
            <a:ext cx="2907792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30 720 €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3840480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54112" y="3904487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=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21040" y="3657600"/>
            <a:ext cx="2990088" cy="950976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94192" y="3794760"/>
            <a:ext cx="2816352" cy="5852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2D8C65"/>
                </a:solidFill>
                <a:latin typeface="Lato"/>
              </a:rPr>
              <a:t>49 920 €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0183" y="4754880"/>
            <a:ext cx="29718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TOTAL OVER 16 YEARS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7280" y="5212080"/>
            <a:ext cx="9966960" cy="4206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261872" y="5303520"/>
            <a:ext cx="9628632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This is a nominal total, not automatically money wasted.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879592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22376" y="5943600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Ask: What benefit does this payment buy? What choice does it limit? Is there an alternative?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05 · TWO PATHS OF DECISION-MAKING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Freedom and unfreedom describe the choices available, not the worth of a person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PUBLIC EDUCATIONAL EDITION • illustrative amounts • Matrix is a metaphor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5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0248" y="1472184"/>
            <a:ext cx="3712463" cy="57607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1609344"/>
            <a:ext cx="3447288" cy="26517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22D46"/>
                </a:solidFill>
                <a:latin typeface="Lato"/>
              </a:rPr>
              <a:t>WHERE WILL THE NEXT EURO GO?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2715768" y="1865376"/>
            <a:ext cx="1545336" cy="475488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15173836">
            <a:off x="2665476" y="2290572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8001000" y="1865376"/>
            <a:ext cx="1435608" cy="475488"/>
          </a:xfrm>
          <a:prstGeom prst="line">
            <a:avLst/>
          </a:prstGeom>
          <a:ln w="29209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6499524">
            <a:off x="9386316" y="2290572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76656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55158"/>
                </a:solidFill>
                <a:latin typeface="Lato"/>
              </a:rPr>
              <a:t>WHEN THE BUFFER DISAPPEARS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D8C65"/>
                </a:solidFill>
                <a:latin typeface="Lato"/>
              </a:rPr>
              <a:t>WHEN A BUFFER GROWS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" y="290779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300837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do not know my recurring bills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19672" y="290779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56832" y="300837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know net income and expenses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255264" y="341985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10800000">
            <a:off x="3204972" y="342442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961120" y="341985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10800000">
            <a:off x="8910828" y="342442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41248" y="350215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8408" y="360273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New repayments catch me by surprise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9672" y="350215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56832" y="360273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check the cost of new obligations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255264" y="401421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/>
          <p:cNvSpPr/>
          <p:nvPr/>
        </p:nvSpPr>
        <p:spPr>
          <a:xfrm rot="10800000">
            <a:off x="3204972" y="401878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8961120" y="401421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8910828" y="401878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41248" y="409651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8408" y="419709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have no buffer if income stops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19672" y="409651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56832" y="419709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build an accessible cash buffer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3255264" y="460857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0800000">
            <a:off x="3204972" y="46131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8961120" y="460857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10800000">
            <a:off x="8910828" y="461314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41248" y="469087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8408" y="479145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have less freedom to say “no”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519672" y="469087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656832" y="479145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I gain time and more choices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79729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22376" y="586130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A father’s message: Never judge a person by money. Build the freedom to choose.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