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01 · KTO VSTUPUJE DO HRY?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Zamestnanie, štát, banka a domácnosť vytvárajú sieť vzťahov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VEREJNÁ EDUKAČNÁ VERZIA • čísla sú modelové • Matrix je metafora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1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1527048"/>
            <a:ext cx="2331720" cy="987552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9050">
            <a:solidFill>
              <a:srgbClr val="D8A7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" y="1609344"/>
            <a:ext cx="209397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22D46"/>
                </a:solidFill>
                <a:latin typeface="Lato"/>
              </a:rPr>
              <a:t>OTEC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1984248"/>
            <a:ext cx="2112263" cy="42976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Nesleduj iba plat. Sleduj aj záväzky a budúci čas.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36008" y="2971800"/>
            <a:ext cx="2743200" cy="9601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54880" y="3054096"/>
            <a:ext cx="25054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SYN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45736" y="3429000"/>
            <a:ext cx="2523744" cy="4023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Rozhoduje o tom, kam pôjde ďalšie euro.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06240" y="1508760"/>
            <a:ext cx="3200400" cy="8778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25112" y="1591056"/>
            <a:ext cx="29626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ZAMESTNÁVATEĽ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5968" y="1965960"/>
            <a:ext cx="2980944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práca → mzda / výplata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67928" y="1508760"/>
            <a:ext cx="2944368" cy="877824"/>
          </a:xfrm>
          <a:prstGeom prst="roundRect">
            <a:avLst>
              <a:gd name="adj" fmla="val 13000"/>
            </a:avLst>
          </a:prstGeom>
          <a:solidFill>
            <a:srgbClr val="ECF2F5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0" y="1591056"/>
            <a:ext cx="27066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ŠTÁT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77655" y="1965960"/>
            <a:ext cx="2724912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dane a odvody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49640" y="2944368"/>
            <a:ext cx="2971800" cy="950976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68512" y="3026664"/>
            <a:ext cx="2734056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BANKA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659367" y="3401568"/>
            <a:ext cx="2752344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pôžička ↔ splátky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76072" y="3035808"/>
            <a:ext cx="2999232" cy="87782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94944" y="3118103"/>
            <a:ext cx="2761487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DOMÁCNOSŤ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3493008"/>
            <a:ext cx="2779776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bývanie · energie · jedlo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05840" y="4572000"/>
            <a:ext cx="2880360" cy="886968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24712" y="4654296"/>
            <a:ext cx="26426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SPOTREBA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15568" y="5029200"/>
            <a:ext cx="2660904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nákupy · zvyky · doprava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193024" y="4572000"/>
            <a:ext cx="3319272" cy="886968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11896" y="4654296"/>
            <a:ext cx="3081528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REZERVA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2" y="5029200"/>
            <a:ext cx="3099815" cy="32918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úspory · bezpečie · voľby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760720" y="2386584"/>
            <a:ext cx="0" cy="557784"/>
          </a:xfrm>
          <a:prstGeom prst="line">
            <a:avLst/>
          </a:prstGeom>
          <a:ln w="3175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5710428" y="2894076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961888" y="2542032"/>
            <a:ext cx="1536192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čistá mzda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7406640" y="1847088"/>
            <a:ext cx="1106424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Isosceles Triangle 36"/>
          <p:cNvSpPr/>
          <p:nvPr/>
        </p:nvSpPr>
        <p:spPr>
          <a:xfrm rot="5400000">
            <a:off x="8462772" y="1796796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406640" y="1572768"/>
            <a:ext cx="1252728" cy="25603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odvody z mzdy</a:t>
            </a:r>
          </a:p>
        </p:txBody>
      </p:sp>
      <p:cxnSp>
        <p:nvCxnSpPr>
          <p:cNvPr id="39" name="Connector 38"/>
          <p:cNvCxnSpPr/>
          <p:nvPr/>
        </p:nvCxnSpPr>
        <p:spPr>
          <a:xfrm flipH="1">
            <a:off x="7406640" y="3246120"/>
            <a:ext cx="1106424" cy="0"/>
          </a:xfrm>
          <a:prstGeom prst="line">
            <a:avLst/>
          </a:prstGeom>
          <a:ln w="2667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6200000">
            <a:off x="7356348" y="3195827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424927" y="2944368"/>
            <a:ext cx="9144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úver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7424927" y="3657600"/>
            <a:ext cx="1088137" cy="0"/>
          </a:xfrm>
          <a:prstGeom prst="line">
            <a:avLst/>
          </a:prstGeom>
          <a:ln w="2667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Isosceles Triangle 42"/>
          <p:cNvSpPr/>
          <p:nvPr/>
        </p:nvSpPr>
        <p:spPr>
          <a:xfrm rot="5400000">
            <a:off x="8462772" y="360730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443216" y="3721608"/>
            <a:ext cx="1325880" cy="21945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úroky + istina</a:t>
            </a:r>
          </a:p>
        </p:txBody>
      </p:sp>
      <p:cxnSp>
        <p:nvCxnSpPr>
          <p:cNvPr id="45" name="Connector 44"/>
          <p:cNvCxnSpPr/>
          <p:nvPr/>
        </p:nvCxnSpPr>
        <p:spPr>
          <a:xfrm flipH="1">
            <a:off x="3602736" y="3364992"/>
            <a:ext cx="996696" cy="0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Isosceles Triangle 45"/>
          <p:cNvSpPr/>
          <p:nvPr/>
        </p:nvSpPr>
        <p:spPr>
          <a:xfrm rot="16200000">
            <a:off x="3552444" y="331470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3776472" y="3054096"/>
            <a:ext cx="822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C55158"/>
                </a:solidFill>
                <a:latin typeface="Lato"/>
              </a:rPr>
              <a:t>platby</a:t>
            </a:r>
          </a:p>
        </p:txBody>
      </p:sp>
      <p:cxnSp>
        <p:nvCxnSpPr>
          <p:cNvPr id="48" name="Connector 47"/>
          <p:cNvCxnSpPr/>
          <p:nvPr/>
        </p:nvCxnSpPr>
        <p:spPr>
          <a:xfrm flipH="1">
            <a:off x="3749039" y="3931920"/>
            <a:ext cx="1371601" cy="667512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/>
          <p:cNvSpPr/>
          <p:nvPr/>
        </p:nvSpPr>
        <p:spPr>
          <a:xfrm rot="14642961">
            <a:off x="3698748" y="4549140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133087" y="4215384"/>
            <a:ext cx="128016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C55158"/>
                </a:solidFill>
                <a:latin typeface="Lato"/>
              </a:rPr>
              <a:t>nákupy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6903720" y="3931920"/>
            <a:ext cx="1490472" cy="676656"/>
          </a:xfrm>
          <a:prstGeom prst="line">
            <a:avLst/>
          </a:prstGeom>
          <a:ln w="2794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Isosceles Triangle 51"/>
          <p:cNvSpPr/>
          <p:nvPr/>
        </p:nvSpPr>
        <p:spPr>
          <a:xfrm rot="6865048">
            <a:off x="8343900" y="455828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013448" y="4233672"/>
            <a:ext cx="1325880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2D8C65"/>
                </a:solidFill>
                <a:latin typeface="Lato"/>
              </a:rPr>
              <a:t>odkladané €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48640" y="584301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22376" y="590702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Systém nemusí byť pasca. Rozhoduje pomer záväzkov k dostupným možnostiam.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02 · MESAČNÝ PEŇAŽNÝ TOK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Zjednodušený príklad: od výplaty až po mesačný zostatok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VEREJNÁ EDUKAČNÁ VERZIA • čísla sú modelové • Matrix je metafora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2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ČISTÝ PRÍJEM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1 750 €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063240" y="2606040"/>
            <a:ext cx="338328" cy="0"/>
          </a:xfrm>
          <a:prstGeom prst="line">
            <a:avLst/>
          </a:prstGeom>
          <a:ln w="2794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5400000">
            <a:off x="3351276" y="2555748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520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BÝVANIE A SPLÁTKY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998 €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25312" y="2606040"/>
            <a:ext cx="338328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Isosceles Triangle 17"/>
          <p:cNvSpPr/>
          <p:nvPr/>
        </p:nvSpPr>
        <p:spPr>
          <a:xfrm rot="5400000">
            <a:off x="6213348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382512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OSTATNÉ VÝDAVKY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28232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C55158"/>
                </a:solidFill>
                <a:latin typeface="Lato"/>
              </a:rPr>
              <a:t>621 €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787384" y="2606040"/>
            <a:ext cx="329183" cy="0"/>
          </a:xfrm>
          <a:prstGeom prst="line">
            <a:avLst/>
          </a:prstGeom>
          <a:ln w="2794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Isosceles Triangle 22"/>
          <p:cNvSpPr/>
          <p:nvPr/>
        </p:nvSpPr>
        <p:spPr>
          <a:xfrm rot="5400000">
            <a:off x="9066276" y="25557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235440" y="1920240"/>
            <a:ext cx="2304288" cy="1371600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281160" y="2039112"/>
            <a:ext cx="2212848" cy="42062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MESAČNÝ PREBYTOK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81160" y="2505456"/>
            <a:ext cx="2212848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2D8C65"/>
                </a:solidFill>
                <a:latin typeface="Lato"/>
              </a:rPr>
              <a:t>131 €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3675887"/>
            <a:ext cx="9966960" cy="29260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Z príjmu 1 750 € zostáva 131 € (približne 7,5 %).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033271" y="4169663"/>
            <a:ext cx="10168128" cy="530352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1033271" y="4169663"/>
            <a:ext cx="9407347" cy="530352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10440619" y="4169663"/>
            <a:ext cx="760780" cy="530352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69848" y="4773168"/>
            <a:ext cx="649224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55158"/>
                </a:solidFill>
                <a:latin typeface="Lato"/>
              </a:rPr>
              <a:t>92,5 % odchádza na platby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49056" y="4773168"/>
            <a:ext cx="2743200" cy="32004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7,5 % zostáva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51560" y="5303520"/>
            <a:ext cx="10122408" cy="4663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225296" y="5404104"/>
            <a:ext cx="978408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122D46"/>
                </a:solidFill>
                <a:latin typeface="Lato"/>
              </a:rPr>
              <a:t>131 € je len zostatok za mesiac, nie automaticky vytvorená rezerva.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1616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598017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Veľký príjem automaticky neznamená veľký priestor na rozhodnutia.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03 · HYPOTÉKA POD LUPOU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Jedna splátka, dva rôzne účinky na majetok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VEREJNÁ EDUKAČNÁ VERZIA • čísla sú modelové • Matrix je metafora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3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977639" y="1636776"/>
            <a:ext cx="4206240" cy="92354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0" y="1773936"/>
            <a:ext cx="3931920" cy="246888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22D46"/>
                </a:solidFill>
                <a:latin typeface="Lato"/>
              </a:rPr>
              <a:t>MESAČNÁ SPLÁTKA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42232" y="2084831"/>
            <a:ext cx="3895344" cy="3566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1674A4"/>
                </a:solidFill>
                <a:latin typeface="Lato"/>
              </a:rPr>
              <a:t>662,39 €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080760" y="2578608"/>
            <a:ext cx="0" cy="36576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/>
          <p:cNvSpPr/>
          <p:nvPr/>
        </p:nvSpPr>
        <p:spPr>
          <a:xfrm rot="10800000">
            <a:off x="6030468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 flipH="1">
            <a:off x="3172968" y="2944368"/>
            <a:ext cx="2907792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Isosceles Triangle 14"/>
          <p:cNvSpPr/>
          <p:nvPr/>
        </p:nvSpPr>
        <p:spPr>
          <a:xfrm rot="16200000">
            <a:off x="3122676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6080760" y="2944368"/>
            <a:ext cx="2935224" cy="0"/>
          </a:xfrm>
          <a:prstGeom prst="line">
            <a:avLst/>
          </a:prstGeom>
          <a:ln w="25400">
            <a:solidFill>
              <a:srgbClr val="1674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Isosceles Triangle 16"/>
          <p:cNvSpPr/>
          <p:nvPr/>
        </p:nvSpPr>
        <p:spPr>
          <a:xfrm rot="5400000">
            <a:off x="8965692" y="2894076"/>
            <a:ext cx="109728" cy="118872"/>
          </a:xfrm>
          <a:prstGeom prst="triangle">
            <a:avLst/>
          </a:prstGeom>
          <a:solidFill>
            <a:srgbClr val="1674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172968" y="2944368"/>
            <a:ext cx="0" cy="246888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10800000">
            <a:off x="3122676" y="3140964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9015984" y="2944368"/>
            <a:ext cx="0" cy="246888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>
          <a:xfrm rot="10800000">
            <a:off x="8965692" y="3140964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96696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15568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ÚROK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6424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Cena za požičané peniaze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31152" y="3236976"/>
            <a:ext cx="4315968" cy="115214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050024" y="3319272"/>
            <a:ext cx="4078224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ISTINA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40880" y="3694176"/>
            <a:ext cx="4096511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Zníženie zostatku dlhu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9888" y="4553712"/>
            <a:ext cx="365760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C55158"/>
                </a:solidFill>
                <a:latin typeface="Lato"/>
              </a:rPr>
              <a:t>175,51 €   ·   26,5 %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78040" y="4553712"/>
            <a:ext cx="3749039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2D8C65"/>
                </a:solidFill>
                <a:latin typeface="Lato"/>
              </a:rPr>
              <a:t>486,88 €   ·   73,5 %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33271" y="5047488"/>
            <a:ext cx="10104120" cy="365760"/>
          </a:xfrm>
          <a:prstGeom prst="rect">
            <a:avLst/>
          </a:prstGeom>
          <a:solidFill>
            <a:srgbClr val="ECF2F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1033271" y="5047488"/>
            <a:ext cx="2677363" cy="365760"/>
          </a:xfrm>
          <a:prstGeom prst="rect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710635" y="5047488"/>
            <a:ext cx="7426756" cy="365760"/>
          </a:xfrm>
          <a:prstGeom prst="rect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24128" y="5522976"/>
            <a:ext cx="47091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55158"/>
                </a:solidFill>
                <a:latin typeface="Lato"/>
              </a:rPr>
              <a:t>Úrok je náklad financovania.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60720" y="5522976"/>
            <a:ext cx="539496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2D8C65"/>
                </a:solidFill>
                <a:latin typeface="Lato"/>
              </a:rPr>
              <a:t>Istina znižuje dlh, ale aj hotovosť na účte.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961888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2376" y="6025896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Bez sadzby, doby splatnosti a zostatku dlhu nemožno spočítať celú cenu hypotéky.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04 · ČAS ZVÄČŠUJE ČÍSLA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Pravidelná platba × 12 mesiacov × 16 rokov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VEREJNÁ EDUKAČNÁ VERZIA • čísla sú modelové • Matrix je metafora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4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0392" y="1901952"/>
            <a:ext cx="3108960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9264" y="1984248"/>
            <a:ext cx="2871215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PLATBA 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359152"/>
            <a:ext cx="2889504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100 € / mesiac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90288" y="1901952"/>
            <a:ext cx="3035808" cy="1188720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709159" y="1984248"/>
            <a:ext cx="2798063" cy="28346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122D46"/>
                </a:solidFill>
                <a:latin typeface="Lato"/>
              </a:rPr>
              <a:t>PLATBA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0016" y="2359152"/>
            <a:ext cx="2816352" cy="63093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18354B"/>
                </a:solidFill>
                <a:latin typeface="Lato"/>
              </a:rPr>
              <a:t>160 € / mesiac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78224" y="2267712"/>
            <a:ext cx="365760" cy="39319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2103120"/>
            <a:ext cx="3090672" cy="7315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× 12 × 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9536" y="3657600"/>
            <a:ext cx="3145536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50976" y="3794760"/>
            <a:ext cx="2935224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19 200 €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0" y="3657600"/>
            <a:ext cx="3108960" cy="950976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663440" y="3794760"/>
            <a:ext cx="2907792" cy="5943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1674A4"/>
                </a:solidFill>
                <a:latin typeface="Lato"/>
              </a:rPr>
              <a:t>30 720 €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69080" y="3840480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D8A75F"/>
                </a:solidFill>
                <a:latin typeface="Lato"/>
              </a:rPr>
              <a:t>+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54112" y="3904487"/>
            <a:ext cx="457200" cy="4572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122D46"/>
                </a:solidFill>
                <a:latin typeface="Lato"/>
              </a:rPr>
              <a:t>=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21040" y="3657600"/>
            <a:ext cx="2990088" cy="950976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94192" y="3794760"/>
            <a:ext cx="2816352" cy="58521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2D8C65"/>
                </a:solidFill>
                <a:latin typeface="Lato"/>
              </a:rPr>
              <a:t>49 920 €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30183" y="4754880"/>
            <a:ext cx="2971800" cy="22860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2D8C65"/>
                </a:solidFill>
                <a:latin typeface="Lato"/>
              </a:rPr>
              <a:t>SPOLU ZA 16 ROKOV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7280" y="5212080"/>
            <a:ext cx="9966960" cy="420624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A6BB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261872" y="5303520"/>
            <a:ext cx="9628632" cy="237744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Ide o nominálny súčet, nie automaticky o stratené peniaze.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879592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22376" y="5943600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Pýtaj sa: Čo táto platba prináša? Čo mi znemožní? Má aj lepšiu alternatívu?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109728"/>
          </a:xfrm>
          <a:prstGeom prst="rect">
            <a:avLst/>
          </a:prstGeom>
          <a:solidFill>
            <a:srgbClr val="D8A7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0352" y="237744"/>
            <a:ext cx="11155680" cy="5029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22D46"/>
                </a:solidFill>
                <a:latin typeface="Lato"/>
              </a:rPr>
              <a:t>05 · DVE CESTY ROZHODOVANIA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" y="758952"/>
            <a:ext cx="11064240" cy="41148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67082"/>
                </a:solidFill>
                <a:latin typeface="Lato"/>
              </a:rPr>
              <a:t>Nesloboda a sloboda nie sú nálepky pre ľudí, ale dôsledky možností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261872"/>
            <a:ext cx="11109960" cy="0"/>
          </a:xfrm>
          <a:prstGeom prst="line">
            <a:avLst/>
          </a:prstGeom>
          <a:ln w="12700">
            <a:solidFill>
              <a:srgbClr val="A6BB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48640" y="6547104"/>
            <a:ext cx="9601200" cy="210312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567082"/>
                </a:solidFill>
                <a:latin typeface="Lato"/>
              </a:rPr>
              <a:t>VEREJNÁ EDUKAČNÁ VERZIA • čísla sú modelové • Matrix je metafora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01384"/>
            <a:ext cx="1143000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674A4"/>
                </a:solidFill>
                <a:latin typeface="Lato"/>
              </a:rPr>
              <a:t>5 / 05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0248" y="1472184"/>
            <a:ext cx="3712463" cy="57607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89120" y="1609344"/>
            <a:ext cx="3447288" cy="265176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22D46"/>
                </a:solidFill>
                <a:latin typeface="Lato"/>
              </a:rPr>
              <a:t>KAM PÔJDE ĎALŠIE EURO?</a:t>
            </a:r>
          </a:p>
        </p:txBody>
      </p:sp>
      <p:cxnSp>
        <p:nvCxnSpPr>
          <p:cNvPr id="11" name="Connector 10"/>
          <p:cNvCxnSpPr/>
          <p:nvPr/>
        </p:nvCxnSpPr>
        <p:spPr>
          <a:xfrm flipH="1">
            <a:off x="2715768" y="1865376"/>
            <a:ext cx="1545336" cy="475488"/>
          </a:xfrm>
          <a:prstGeom prst="line">
            <a:avLst/>
          </a:prstGeom>
          <a:ln w="29209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Isosceles Triangle 11"/>
          <p:cNvSpPr/>
          <p:nvPr/>
        </p:nvSpPr>
        <p:spPr>
          <a:xfrm rot="15173836">
            <a:off x="2665476" y="2290572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8001000" y="1865376"/>
            <a:ext cx="1435608" cy="475488"/>
          </a:xfrm>
          <a:prstGeom prst="line">
            <a:avLst/>
          </a:prstGeom>
          <a:ln w="29209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sosceles Triangle 13"/>
          <p:cNvSpPr/>
          <p:nvPr/>
        </p:nvSpPr>
        <p:spPr>
          <a:xfrm rot="6499524">
            <a:off x="9386316" y="2290572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76656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FDEDEE"/>
          </a:solidFill>
          <a:ln w="1905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58952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C55158"/>
                </a:solidFill>
                <a:latin typeface="Lato"/>
              </a:rPr>
              <a:t>KEĎ SA REZERVA STRÁCA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55080" y="2267712"/>
            <a:ext cx="5166360" cy="512064"/>
          </a:xfrm>
          <a:prstGeom prst="roundRect">
            <a:avLst>
              <a:gd name="adj" fmla="val 13000"/>
            </a:avLst>
          </a:prstGeom>
          <a:solidFill>
            <a:srgbClr val="E9F7EF"/>
          </a:solidFill>
          <a:ln w="1905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46520" y="2386584"/>
            <a:ext cx="49926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D8C65"/>
                </a:solidFill>
                <a:latin typeface="Lato"/>
              </a:rPr>
              <a:t>KEĎ SA BUDUJE REZERVA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1248" y="290779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8408" y="300837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Nepoznám svoje pravidelné platby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19672" y="290779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56832" y="300837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Poznám čistý príjem a výdavky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255264" y="341985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Isosceles Triangle 23"/>
          <p:cNvSpPr/>
          <p:nvPr/>
        </p:nvSpPr>
        <p:spPr>
          <a:xfrm rot="10800000">
            <a:off x="3204972" y="342442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961120" y="341985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/>
          <p:cNvSpPr/>
          <p:nvPr/>
        </p:nvSpPr>
        <p:spPr>
          <a:xfrm rot="10800000">
            <a:off x="8910828" y="342442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41248" y="350215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78408" y="360273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Prekvapia ma nové splátky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19672" y="350215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56832" y="360273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Zvažujem cenu nových záväzkov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3255264" y="401421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Isosceles Triangle 31"/>
          <p:cNvSpPr/>
          <p:nvPr/>
        </p:nvSpPr>
        <p:spPr>
          <a:xfrm rot="10800000">
            <a:off x="3204972" y="401878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>
            <a:off x="8961120" y="401421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Isosceles Triangle 33"/>
          <p:cNvSpPr/>
          <p:nvPr/>
        </p:nvSpPr>
        <p:spPr>
          <a:xfrm rot="10800000">
            <a:off x="8910828" y="401878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841248" y="409651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78408" y="419709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Pri výpadku príjmu nemám rezervu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19672" y="409651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656832" y="419709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Odkladám dostupnú rezervu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3255264" y="4608576"/>
            <a:ext cx="0" cy="54864"/>
          </a:xfrm>
          <a:prstGeom prst="line">
            <a:avLst/>
          </a:prstGeom>
          <a:ln w="25400">
            <a:solidFill>
              <a:srgbClr val="C551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Isosceles Triangle 39"/>
          <p:cNvSpPr/>
          <p:nvPr/>
        </p:nvSpPr>
        <p:spPr>
          <a:xfrm rot="10800000">
            <a:off x="3204972" y="4613148"/>
            <a:ext cx="109728" cy="118872"/>
          </a:xfrm>
          <a:prstGeom prst="triangle">
            <a:avLst/>
          </a:prstGeom>
          <a:solidFill>
            <a:srgbClr val="C5515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8961120" y="4608576"/>
            <a:ext cx="0" cy="54864"/>
          </a:xfrm>
          <a:prstGeom prst="line">
            <a:avLst/>
          </a:prstGeom>
          <a:ln w="25400">
            <a:solidFill>
              <a:srgbClr val="2D8C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Isosceles Triangle 41"/>
          <p:cNvSpPr/>
          <p:nvPr/>
        </p:nvSpPr>
        <p:spPr>
          <a:xfrm rot="10800000">
            <a:off x="8910828" y="4613148"/>
            <a:ext cx="109728" cy="118872"/>
          </a:xfrm>
          <a:prstGeom prst="triangle">
            <a:avLst/>
          </a:prstGeom>
          <a:solidFill>
            <a:srgbClr val="2D8C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841248" y="4690872"/>
            <a:ext cx="4828032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C551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78408" y="4791456"/>
            <a:ext cx="4553712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Mám menej možností povedať „nie“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519672" y="4690872"/>
            <a:ext cx="4809744" cy="493776"/>
          </a:xfrm>
          <a:prstGeom prst="roundRect">
            <a:avLst>
              <a:gd name="adj" fmla="val 13000"/>
            </a:avLst>
          </a:prstGeom>
          <a:solidFill>
            <a:srgbClr val="FFFFFF"/>
          </a:solidFill>
          <a:ln w="12700">
            <a:solidFill>
              <a:srgbClr val="2D8C6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656832" y="4791456"/>
            <a:ext cx="4535424" cy="27432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122D46"/>
                </a:solidFill>
                <a:latin typeface="Lato"/>
              </a:rPr>
              <a:t>Získavam čas a viac možností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5797296"/>
            <a:ext cx="11064240" cy="484632"/>
          </a:xfrm>
          <a:prstGeom prst="roundRect">
            <a:avLst>
              <a:gd name="adj" fmla="val 13000"/>
            </a:avLst>
          </a:prstGeom>
          <a:solidFill>
            <a:srgbClr val="EBF4FA"/>
          </a:solidFill>
          <a:ln w="19050">
            <a:solidFill>
              <a:srgbClr val="1674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22376" y="5861304"/>
            <a:ext cx="10716768" cy="365760"/>
          </a:xfrm>
          <a:prstGeom prst="rect">
            <a:avLst/>
          </a:prstGeom>
          <a:noFill/>
        </p:spPr>
        <p:txBody>
          <a:bodyPr wrap="square" lIns="45720" rIns="45720" tIns="22860" bIns="22860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22D46"/>
                </a:solidFill>
                <a:latin typeface="Lato"/>
              </a:rPr>
              <a:t>Otcovo posolstvo: Nehodnoť človeka podľa peňazí. Buduj slobodu rozhodovať sa.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